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559A441-98CF-4651-B61C-82A761875468}">
  <a:tblStyle styleId="{F559A441-98CF-4651-B61C-82A7618754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5.xml"/><Relationship Id="rId33" Type="http://schemas.openxmlformats.org/officeDocument/2006/relationships/font" Target="fonts/Lato-bold.fntdata"/><Relationship Id="rId10" Type="http://schemas.openxmlformats.org/officeDocument/2006/relationships/slide" Target="slides/slide4.xml"/><Relationship Id="rId32" Type="http://schemas.openxmlformats.org/officeDocument/2006/relationships/font" Target="fonts/Lato-regular.fntdata"/><Relationship Id="rId13" Type="http://schemas.openxmlformats.org/officeDocument/2006/relationships/slide" Target="slides/slide7.xml"/><Relationship Id="rId35" Type="http://schemas.openxmlformats.org/officeDocument/2006/relationships/font" Target="fonts/Lato-boldItalic.fntdata"/><Relationship Id="rId12" Type="http://schemas.openxmlformats.org/officeDocument/2006/relationships/slide" Target="slides/slide6.xml"/><Relationship Id="rId34" Type="http://schemas.openxmlformats.org/officeDocument/2006/relationships/font" Target="fonts/La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cf9e0b1bb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cf9e0b1bb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e4e086b0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e4e086b0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95a616350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95a616350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151db728a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151db728a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151db728a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151db728a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ea2213ebb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ea2213ebb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e559f03e4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e559f03e4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1dacc5e3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b1dacc5e3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151db728a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151db728a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151db728a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151db728a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8a8987040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8a8987040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95a616350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95a616350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ea688a87b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ea688a87b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8a898704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8a898704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92e7bfb6c0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92e7bfb6c0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2e7bfb6c0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92e7bfb6c0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932aded8b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932aded8b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ea2213eb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ea2213eb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23c1bf69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23c1bf69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92e7bfb6c0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92e7bfb6c0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kaggle.com/datasets/andreadiubaldo/wavefake-test" TargetMode="External"/><Relationship Id="rId4" Type="http://schemas.openxmlformats.org/officeDocument/2006/relationships/hyperlink" Target="http://www.asvspoof.org/index2019.html" TargetMode="External"/><Relationship Id="rId11" Type="http://schemas.openxmlformats.org/officeDocument/2006/relationships/hyperlink" Target="http://drive.google.com/file/d/1DaUBj_O5kObfhdwa4KP_Tv4nnolm14uK/view" TargetMode="External"/><Relationship Id="rId10" Type="http://schemas.openxmlformats.org/officeDocument/2006/relationships/hyperlink" Target="http://drive.google.com/file/d/189mLv5PdF9f5Q2HGN2UIWHHacOaddqVw/view" TargetMode="External"/><Relationship Id="rId12" Type="http://schemas.openxmlformats.org/officeDocument/2006/relationships/hyperlink" Target="http://drive.google.com/file/d/1I8cdf449v8xMjLcflCaw9xYnhB4MCHIv/view" TargetMode="External"/><Relationship Id="rId9" Type="http://schemas.openxmlformats.org/officeDocument/2006/relationships/hyperlink" Target="http://drive.google.com/file/d/1GckH1uzNg7BdYJ32TjvCI7DGAP5gH1_t/view" TargetMode="External"/><Relationship Id="rId5" Type="http://schemas.openxmlformats.org/officeDocument/2006/relationships/hyperlink" Target="https://www.kaggle.com/datasets/birdy654/deep-voice-deepfake-voice-recognition" TargetMode="External"/><Relationship Id="rId6" Type="http://schemas.openxmlformats.org/officeDocument/2006/relationships/hyperlink" Target="http://drive.google.com/file/d/1hZhApqpVrUs27gcC8pR0v8Ga8SZoRdSd/view" TargetMode="External"/><Relationship Id="rId7" Type="http://schemas.openxmlformats.org/officeDocument/2006/relationships/image" Target="../media/image1.png"/><Relationship Id="rId8" Type="http://schemas.openxmlformats.org/officeDocument/2006/relationships/hyperlink" Target="http://drive.google.com/file/d/19FfErIoHlgpUIA5JaAuFzdZYhhjnJuw6/view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nyMovaCaERmQGfS1BcKW4hkJVuFNPBfp/view" TargetMode="External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onsumer.ftc.gov/consumer-alerts/2024/02/think-you-know-what-top-scam-2023-was-take-guess" TargetMode="External"/><Relationship Id="rId4" Type="http://schemas.openxmlformats.org/officeDocument/2006/relationships/hyperlink" Target="https://www.kaggle.com/datasets/birdy654/deep-voice-deepfake-voice-recognition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en-GB" sz="4180">
                <a:latin typeface="Times New Roman"/>
                <a:ea typeface="Times New Roman"/>
                <a:cs typeface="Times New Roman"/>
                <a:sym typeface="Times New Roman"/>
              </a:rPr>
              <a:t>Audio authentication system for banks</a:t>
            </a:r>
            <a:endParaRPr i="1" sz="418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-GB" sz="1312">
                <a:latin typeface="Times New Roman"/>
                <a:ea typeface="Times New Roman"/>
                <a:cs typeface="Times New Roman"/>
                <a:sym typeface="Times New Roman"/>
              </a:rPr>
              <a:t>Zakaria Sameh 		-	211867	</a:t>
            </a:r>
            <a:endParaRPr sz="131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131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-GB" sz="1312">
                <a:latin typeface="Times New Roman"/>
                <a:ea typeface="Times New Roman"/>
                <a:cs typeface="Times New Roman"/>
                <a:sym typeface="Times New Roman"/>
              </a:rPr>
              <a:t>Supervised by : Dr. Ali Hamdi</a:t>
            </a:r>
            <a:endParaRPr sz="1312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523600" y="1661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Compiled a diverse dataset</a:t>
            </a:r>
            <a:r>
              <a:rPr lang="en-GB"/>
              <a:t> from ASVspoof 2019 LA, DEEP-VOICE, and WaveFake datasets after analyzing them for their </a:t>
            </a:r>
            <a:r>
              <a:rPr b="1" lang="en-GB"/>
              <a:t>variety of transmission</a:t>
            </a:r>
            <a:r>
              <a:rPr lang="en-GB"/>
              <a:t>, </a:t>
            </a:r>
            <a:r>
              <a:rPr b="1" lang="en-GB"/>
              <a:t>encoding</a:t>
            </a:r>
            <a:r>
              <a:rPr lang="en-GB"/>
              <a:t> and deep fake </a:t>
            </a:r>
            <a:r>
              <a:rPr b="1" lang="en-GB"/>
              <a:t>generating methods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Utilize (MFCCs) for feature extraction alongside Mel-spectrogram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Evaluate to choose best suitable model</a:t>
            </a:r>
            <a:endParaRPr/>
          </a:p>
        </p:txBody>
      </p:sp>
      <p:sp>
        <p:nvSpPr>
          <p:cNvPr id="202" name="Google Shape;202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solution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40075" y="393750"/>
            <a:ext cx="9084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Datasets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3"/>
          <p:cNvSpPr txBox="1"/>
          <p:nvPr>
            <p:ph idx="1" type="body"/>
          </p:nvPr>
        </p:nvSpPr>
        <p:spPr>
          <a:xfrm>
            <a:off x="40075" y="1307850"/>
            <a:ext cx="3906000" cy="9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-GB" sz="1212">
                <a:latin typeface="Times New Roman"/>
                <a:ea typeface="Times New Roman"/>
                <a:cs typeface="Times New Roman"/>
                <a:sym typeface="Times New Roman"/>
              </a:rPr>
              <a:t>ASVspoof 2019 LA </a:t>
            </a:r>
            <a:r>
              <a:rPr lang="en-GB" sz="955">
                <a:latin typeface="Times New Roman"/>
                <a:ea typeface="Times New Roman"/>
                <a:cs typeface="Times New Roman"/>
                <a:sym typeface="Times New Roman"/>
              </a:rPr>
              <a:t>[5]</a:t>
            </a:r>
            <a:endParaRPr b="1" sz="121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-GB" sz="1012"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lang="en-GB" sz="1012">
                <a:latin typeface="Times New Roman"/>
                <a:ea typeface="Times New Roman"/>
                <a:cs typeface="Times New Roman"/>
                <a:sym typeface="Times New Roman"/>
              </a:rPr>
              <a:t>Focuses on TTS and VC attacksb     - Standard benchmark dataset</a:t>
            </a:r>
            <a:endParaRPr sz="101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-GB" sz="1012">
                <a:latin typeface="Times New Roman"/>
                <a:ea typeface="Times New Roman"/>
                <a:cs typeface="Times New Roman"/>
                <a:sym typeface="Times New Roman"/>
              </a:rPr>
              <a:t>- Includes genuine and spoofed samples</a:t>
            </a:r>
            <a:endParaRPr sz="1012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23"/>
          <p:cNvSpPr txBox="1"/>
          <p:nvPr>
            <p:ph idx="1" type="body"/>
          </p:nvPr>
        </p:nvSpPr>
        <p:spPr>
          <a:xfrm>
            <a:off x="40075" y="2215775"/>
            <a:ext cx="5778000" cy="12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-GB" sz="1212">
                <a:latin typeface="Times New Roman"/>
                <a:ea typeface="Times New Roman"/>
                <a:cs typeface="Times New Roman"/>
                <a:sym typeface="Times New Roman"/>
              </a:rPr>
              <a:t>WaveFake </a:t>
            </a:r>
            <a:r>
              <a:rPr lang="en-GB" sz="955">
                <a:latin typeface="Times New Roman"/>
                <a:ea typeface="Times New Roman"/>
                <a:cs typeface="Times New Roman"/>
                <a:sym typeface="Times New Roman"/>
              </a:rPr>
              <a:t>[10]</a:t>
            </a:r>
            <a:endParaRPr b="1" sz="121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-GB" sz="1012"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lang="en-GB" sz="1012">
                <a:latin typeface="Times New Roman"/>
                <a:ea typeface="Times New Roman"/>
                <a:cs typeface="Times New Roman"/>
                <a:sym typeface="Times New Roman"/>
              </a:rPr>
              <a:t>Diverse deepfake audio generation models    - Tests robustness against various deepfake techniques</a:t>
            </a:r>
            <a:endParaRPr sz="101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-GB" sz="1012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1012">
                <a:latin typeface="Times New Roman"/>
                <a:ea typeface="Times New Roman"/>
                <a:cs typeface="Times New Roman"/>
                <a:sym typeface="Times New Roman"/>
              </a:rPr>
              <a:t>- Contains genuine and synthetic samples</a:t>
            </a:r>
            <a:endParaRPr sz="101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sz="1012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0" name="Google Shape;210;p23"/>
          <p:cNvSpPr txBox="1"/>
          <p:nvPr>
            <p:ph idx="1" type="body"/>
          </p:nvPr>
        </p:nvSpPr>
        <p:spPr>
          <a:xfrm>
            <a:off x="4046650" y="1307850"/>
            <a:ext cx="46638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Times New Roman"/>
                <a:ea typeface="Times New Roman"/>
                <a:cs typeface="Times New Roman"/>
                <a:sym typeface="Times New Roman"/>
              </a:rPr>
              <a:t>DEEP-VOICE </a:t>
            </a:r>
            <a:r>
              <a:rPr lang="en-GB" sz="955">
                <a:latin typeface="Times New Roman"/>
                <a:ea typeface="Times New Roman"/>
                <a:cs typeface="Times New Roman"/>
                <a:sym typeface="Times New Roman"/>
              </a:rPr>
              <a:t>[13]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>
                <a:latin typeface="Times New Roman"/>
                <a:ea typeface="Times New Roman"/>
                <a:cs typeface="Times New Roman"/>
                <a:sym typeface="Times New Roman"/>
              </a:rPr>
              <a:t>-Targets high-quality deepfake detection   -Comprehensive and realistic audio samples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000">
                <a:latin typeface="Times New Roman"/>
                <a:ea typeface="Times New Roman"/>
                <a:cs typeface="Times New Roman"/>
                <a:sym typeface="Times New Roman"/>
              </a:rPr>
              <a:t>Organized for thorough evaluation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1" name="Google Shape;211;p23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2838" y="3144175"/>
            <a:ext cx="3021126" cy="1868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3" title="Chart"/>
          <p:cNvPicPr preferRelativeResize="0"/>
          <p:nvPr/>
        </p:nvPicPr>
        <p:blipFill rotWithShape="1">
          <a:blip r:embed="rId4">
            <a:alphaModFix/>
          </a:blip>
          <a:srcRect b="8831" l="6463" r="0" t="11167"/>
          <a:stretch/>
        </p:blipFill>
        <p:spPr>
          <a:xfrm>
            <a:off x="3022100" y="3144175"/>
            <a:ext cx="3099801" cy="1868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3" title="Char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38" y="3144175"/>
            <a:ext cx="3021156" cy="186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idx="1" type="body"/>
          </p:nvPr>
        </p:nvSpPr>
        <p:spPr>
          <a:xfrm>
            <a:off x="279800" y="1501800"/>
            <a:ext cx="5837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Data for m/f with british and american accent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https://www.kaggle.com/datasets/andreadiubaldo/wavefake-test</a:t>
            </a:r>
            <a:r>
              <a:rPr lang="en-GB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The ASVspoof 2019 Dataset to introduce language variety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http://www.asvspoof.org/index2019.html</a:t>
            </a: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Additional data from DEEP-VOICE dataset for high-quality samples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https://www.kaggle.com/datasets/birdy654/deep-voice-deepfake-voice-recognition</a:t>
            </a: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9" name="Google Shape;219;p24" title="ground_truth.wa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74775" y="15818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 title="wholemodel_100sample.wav">
            <a:hlinkClick r:id="rId8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06850" y="15818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 title="ground_truth (1).wav">
            <a:hlinkClick r:id="rId9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74775" y="246902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" title="wholemodel_100sample (1).wav">
            <a:hlinkClick r:id="rId10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06850" y="2469025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 txBox="1"/>
          <p:nvPr>
            <p:ph type="title"/>
          </p:nvPr>
        </p:nvSpPr>
        <p:spPr>
          <a:xfrm>
            <a:off x="40075" y="393750"/>
            <a:ext cx="9084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Datasets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4" name="Google Shape;224;p24" title="file10003.wav_16k.wav_norm.wav_mono.wav_silence.wav_2sec.wav">
            <a:hlinkClick r:id="rId11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74775" y="3356200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4"/>
          <p:cNvSpPr txBox="1"/>
          <p:nvPr/>
        </p:nvSpPr>
        <p:spPr>
          <a:xfrm>
            <a:off x="6117450" y="1044600"/>
            <a:ext cx="2268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R                                  F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6" name="Google Shape;226;p24" title="9gx6s-ico5m.wav">
            <a:hlinkClick r:id="rId12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06850" y="33562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</a:t>
            </a:r>
            <a:endParaRPr/>
          </a:p>
        </p:txBody>
      </p:sp>
      <p:sp>
        <p:nvSpPr>
          <p:cNvPr id="232" name="Google Shape;232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Using multiple datasets to ensures that the detection system is robust against a wide range of spoofing techniques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Achieved through  sampling and balancing: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ASVspoof, had 91% real against only 9% fake utterances in the data however the data had a </a:t>
            </a:r>
            <a:r>
              <a:rPr b="1" lang="en-GB"/>
              <a:t>good distribution</a:t>
            </a:r>
            <a:r>
              <a:rPr lang="en-GB"/>
              <a:t> for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r>
              <a:rPr b="1" lang="en-GB"/>
              <a:t>transmission channels</a:t>
            </a:r>
            <a:r>
              <a:rPr lang="en-GB"/>
              <a:t> and </a:t>
            </a:r>
            <a:r>
              <a:rPr b="1" lang="en-GB"/>
              <a:t>attacking methods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Wavefake, had 10 different sophisticated generating method,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All provided </a:t>
            </a:r>
            <a:r>
              <a:rPr lang="en-GB"/>
              <a:t> 1500 from each 6 transmission and codec method in asvspoof across the 20 attack,</a:t>
            </a:r>
            <a:r>
              <a:rPr lang="en-GB"/>
              <a:t>2000 sample from each generating method, and 1000 from deep-voice for a total of 40,000 sample.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</a:t>
            </a:r>
            <a:endParaRPr/>
          </a:p>
        </p:txBody>
      </p:sp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1297500" y="16437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-Train a number of choosed top performing models in the field of audio on refined data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 	-chosen models: LSTM, Resnet, M-Transformer, Wavenet, U-net, xceptionNet, VGGish,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Wave-unet, GRU,wave2vec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Test the models on ASVspoof dataset for its complexity and other attack types to choose final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A</a:t>
            </a:r>
            <a:r>
              <a:rPr lang="en-GB"/>
              <a:t>ssemble the final </a:t>
            </a:r>
            <a:r>
              <a:rPr lang="en-GB"/>
              <a:t>architecture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00" y="351625"/>
            <a:ext cx="9066399" cy="444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Comparative</a:t>
            </a:r>
            <a:r>
              <a:rPr lang="en-GB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>
              <a:solidFill>
                <a:srgbClr val="B7B7B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49" name="Google Shape;249;p28"/>
          <p:cNvGraphicFramePr/>
          <p:nvPr/>
        </p:nvGraphicFramePr>
        <p:xfrm>
          <a:off x="264550" y="152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{F559A441-98CF-4651-B61C-82A761875468}</a:tableStyleId>
              </a:tblPr>
              <a:tblGrid>
                <a:gridCol w="769850"/>
                <a:gridCol w="649900"/>
                <a:gridCol w="634250"/>
                <a:gridCol w="1064650"/>
                <a:gridCol w="840400"/>
                <a:gridCol w="611200"/>
                <a:gridCol w="886475"/>
                <a:gridCol w="764050"/>
                <a:gridCol w="889825"/>
                <a:gridCol w="619100"/>
                <a:gridCol w="885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  <a:endParaRPr sz="16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LSTM</a:t>
                      </a:r>
                      <a:endParaRPr sz="13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Resnet</a:t>
                      </a:r>
                      <a:endParaRPr sz="11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M-Transformer</a:t>
                      </a:r>
                      <a:endParaRPr sz="11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wavenet</a:t>
                      </a:r>
                      <a:endParaRPr sz="13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u-net</a:t>
                      </a:r>
                      <a:endParaRPr sz="13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xceptionNet</a:t>
                      </a:r>
                      <a:endParaRPr sz="11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VGGish</a:t>
                      </a:r>
                      <a:endParaRPr sz="13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wave-unet</a:t>
                      </a:r>
                      <a:endParaRPr sz="12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GRU</a:t>
                      </a:r>
                      <a:endParaRPr sz="13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wave2vec</a:t>
                      </a:r>
                      <a:endParaRPr sz="13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ASV</a:t>
                      </a:r>
                      <a:endParaRPr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74.68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91.63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91.38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86.24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82.34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82.39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93.81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67.36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92.49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refined</a:t>
                      </a:r>
                      <a:endParaRPr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92.67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93.64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92.29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92.99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93.53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93.71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96.27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94.63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80.61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91.29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ref/asv</a:t>
                      </a:r>
                      <a:endParaRPr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89.70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94.78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95.63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94.01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95.17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91.65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97.86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95.23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78.1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rgbClr val="B7B7B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93.90</a:t>
                      </a:r>
                      <a:endParaRPr sz="1100">
                        <a:solidFill>
                          <a:srgbClr val="B7B7B7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0" name="Google Shape;250;p28"/>
          <p:cNvSpPr txBox="1"/>
          <p:nvPr/>
        </p:nvSpPr>
        <p:spPr>
          <a:xfrm>
            <a:off x="2208575" y="3291775"/>
            <a:ext cx="29541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Identification : acc 98.07</a:t>
            </a:r>
            <a:endParaRPr sz="1300">
              <a:solidFill>
                <a:srgbClr val="B7B7B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28"/>
          <p:cNvSpPr txBox="1"/>
          <p:nvPr/>
        </p:nvSpPr>
        <p:spPr>
          <a:xfrm>
            <a:off x="4323025" y="3291775"/>
            <a:ext cx="3527400" cy="8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Verification:</a:t>
            </a:r>
            <a:endParaRPr sz="1300">
              <a:solidFill>
                <a:srgbClr val="B7B7B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Unet (</a:t>
            </a: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scored </a:t>
            </a: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93.53% </a:t>
            </a:r>
            <a:endParaRPr sz="1300">
              <a:solidFill>
                <a:srgbClr val="B7B7B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&amp; </a:t>
            </a: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95.17%</a:t>
            </a: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ASVspoof)</a:t>
            </a:r>
            <a:endParaRPr sz="1300">
              <a:solidFill>
                <a:srgbClr val="B7B7B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B7B7B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28"/>
          <p:cNvSpPr txBox="1"/>
          <p:nvPr/>
        </p:nvSpPr>
        <p:spPr>
          <a:xfrm>
            <a:off x="469800" y="3280875"/>
            <a:ext cx="18450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Chosen</a:t>
            </a:r>
            <a:r>
              <a:rPr lang="en-GB" sz="1300">
                <a:solidFill>
                  <a:srgbClr val="B7B7B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models:</a:t>
            </a:r>
            <a:endParaRPr sz="1300">
              <a:solidFill>
                <a:srgbClr val="B7B7B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3" name="Google Shape;253;p28"/>
          <p:cNvPicPr preferRelativeResize="0"/>
          <p:nvPr/>
        </p:nvPicPr>
        <p:blipFill rotWithShape="1">
          <a:blip r:embed="rId3">
            <a:alphaModFix/>
          </a:blip>
          <a:srcRect b="0" l="5249" r="16638" t="6890"/>
          <a:stretch/>
        </p:blipFill>
        <p:spPr>
          <a:xfrm>
            <a:off x="2208575" y="3612775"/>
            <a:ext cx="1877125" cy="150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/>
          <p:nvPr>
            <p:ph type="title"/>
          </p:nvPr>
        </p:nvSpPr>
        <p:spPr>
          <a:xfrm>
            <a:off x="1297500" y="393750"/>
            <a:ext cx="2733900" cy="6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  <p:pic>
        <p:nvPicPr>
          <p:cNvPr id="259" name="Google Shape;259;p29" title="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8321" y="1231775"/>
            <a:ext cx="5114966" cy="383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265" name="Google Shape;265;p30"/>
          <p:cNvSpPr txBox="1"/>
          <p:nvPr>
            <p:ph idx="1" type="body"/>
          </p:nvPr>
        </p:nvSpPr>
        <p:spPr>
          <a:xfrm>
            <a:off x="1297500" y="1972550"/>
            <a:ext cx="68868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 Project significance : gathered and displayed reports about documented cases.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Spoofing have four major </a:t>
            </a:r>
            <a:r>
              <a:rPr lang="en-GB"/>
              <a:t>attack</a:t>
            </a:r>
            <a:r>
              <a:rPr lang="en-GB"/>
              <a:t> types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For dataset : compiled a diverse dataset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Evaluated and choose most suitable model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Future work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1" name="Google Shape;271;p31"/>
          <p:cNvSpPr txBox="1"/>
          <p:nvPr>
            <p:ph idx="1" type="body"/>
          </p:nvPr>
        </p:nvSpPr>
        <p:spPr>
          <a:xfrm>
            <a:off x="1184250" y="1609175"/>
            <a:ext cx="5358000" cy="32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More suitable and secured method to add users instead of adaptive learning or based on it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Exploit better scaling models for identification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Introduce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languages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Use or design new metrics for evaluation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301875" y="1307850"/>
            <a:ext cx="3417300" cy="37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Related Works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Related works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Proposed solution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System Architecture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Comparative Results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Conclusion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Future Work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-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References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3274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Agenda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 b="0" l="15798" r="24942" t="0"/>
          <a:stretch/>
        </p:blipFill>
        <p:spPr>
          <a:xfrm>
            <a:off x="4572000" y="-50"/>
            <a:ext cx="4572000" cy="514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7" name="Google Shape;277;p32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https://consumer.ftc.gov/consumer-alerts/2024/02/think-you-know-what-top-scam-2023-was-take-guess</a:t>
            </a: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-Zaynab Almutairi ,and Hebah Elgibreen(may 2022) </a:t>
            </a: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. A Review of Modern Audio Deepfake Detection Methods: Challenges and Future Directions.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-Run Wang, Felix Juefei-Xu, Yihao Huang, Qing Guo, Xiaofei Xie, Lei Ma, Yang Liu(Aug 2020) DeepSonar: Towards Effective and Robust Detection of AI-Synthesized Fake Voices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-TUBA ARIF, ALI JAVED (Member, IEEE), MOHAMMED ALHAMEED(Member, IEEE),FATHE JERIBI, AND ALI TAHIR (dec 2021). Voice Spoofing Countermeasure for Logical Access Attacks Detection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Yamagishi, J., Wang, X., Todisco, M., Sahidullah, M., Patino, J., Nautsch, A., Liu, X., Lee, K.A., Kinnunen, T., Evans, N. and Delgado, H., 2021, September. ASVspoof 2021: accelerating progress in spoofed and deepfake speech detection. In ASVspoof 2021 Workshop-Automatic Speaker Verification and Spoofing Coutermeasures Challenge.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-AMEER HAMZA1, ABDUL REHMAN JAVED 2,3, (Member, IEEE),FARKHUND IQBAL , (Member, IEEE), NATALIA KRYVINSKA ,AHMAD S. ALMADHOR, (Member, IEEE), ZUNERA JALIL 2,AND ROUBA BORGHOL (dec 2022), Deepfake Audio Detection via MFCC Features Using Machine Learning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-Dmitry Efanov, Pavel Aleksandrov, Nikolay Karapetyants,The BiLSTM-based synthesized speech recognition,Procedia Computer Science,Volume 213,2022,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-Liu, T.; Yan, D.; Wang, R.; Yan, N.; Chen, G. Identification of Fake Stereo Audio Using SVM and CNN. Information 2021, 12, 263.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- Trisha Mittal, Uttaran Bhattacharya, Rohan Chandra, Aniket Bera, Dinesh Manocha. Emotions Don't Lie: An Audio-Visual Deepfake Detection Method Using Affective Cues( Aug 2020)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Frank, Joel, and Lea Schönherr. "Wavefake: A data set to facilitate audio deepfake detection." arXiv preprint arXiv:2111.02813 (2021).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- D. Cozzolino, A. Pianese, M. Nießner and L. Verdoliva, "Audio-Visual Person-of-Interest DeepFake Detection," 2023 IEEE/CVF Conference on Computer Vision and Pattern Recognition Workshops (CVPRW), Vancouver, BC, Canada, 2023, pp. 943-952, doi: 10.1109/CVPRW59228.2023.00101.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-Piotr Kawa, Marcin Plata, Michał Czuba, Piotr Szymański, Piotr Syga. Improved DeepFake Detection Using Whisper Features (2023)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9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902"/>
              <a:buFont typeface="Times New Roman"/>
              <a:buAutoNum type="arabicPeriod"/>
            </a:pPr>
            <a:r>
              <a:rPr lang="en-GB" sz="902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https://www.kaggle.com/datasets/birdy654/deep-voice-deepfake-voice-recognition</a:t>
            </a:r>
            <a:r>
              <a:rPr lang="en-GB" sz="902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2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311700" y="1307850"/>
            <a:ext cx="481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-What are AI-manipulated and generated audios?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-How to determine that the user is authentic?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AI-generated Deep Fakes uses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→ </a:t>
            </a:r>
            <a:r>
              <a:rPr b="1" lang="en-GB" sz="1600">
                <a:latin typeface="Times New Roman"/>
                <a:ea typeface="Times New Roman"/>
                <a:cs typeface="Times New Roman"/>
                <a:sym typeface="Times New Roman"/>
              </a:rPr>
              <a:t>audiobooks</a:t>
            </a: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 and save time on </a:t>
            </a:r>
            <a:r>
              <a:rPr b="1" lang="en-GB" sz="1600">
                <a:latin typeface="Times New Roman"/>
                <a:ea typeface="Times New Roman"/>
                <a:cs typeface="Times New Roman"/>
                <a:sym typeface="Times New Roman"/>
              </a:rPr>
              <a:t>transcriptions.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→ </a:t>
            </a:r>
            <a:r>
              <a:rPr b="1" lang="en-GB" sz="1600">
                <a:latin typeface="Times New Roman"/>
                <a:ea typeface="Times New Roman"/>
                <a:cs typeface="Times New Roman"/>
                <a:sym typeface="Times New Roman"/>
              </a:rPr>
              <a:t>entertainment 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3134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Background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948325" y="1414325"/>
            <a:ext cx="39537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Audio spoofing attacks types </a:t>
            </a: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[5]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500888" y="2014000"/>
            <a:ext cx="3953700" cy="11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❖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voice conversion (VC) 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4689413" y="2014000"/>
            <a:ext cx="3953700" cy="11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❖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Synthetic-based or Text-To-Speech (TTS)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500888" y="4408375"/>
            <a:ext cx="39537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❖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Imitation-based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138" y="2344225"/>
            <a:ext cx="3463188" cy="199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5223" y="2344225"/>
            <a:ext cx="3882081" cy="199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6"/>
          <p:cNvSpPr txBox="1"/>
          <p:nvPr>
            <p:ph idx="1" type="body"/>
          </p:nvPr>
        </p:nvSpPr>
        <p:spPr>
          <a:xfrm>
            <a:off x="4689413" y="4408375"/>
            <a:ext cx="39537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❖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Replay-based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Audio deep-fake fraud results in huge financial losses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consumers reported losing more that 4.6 billion  </a:t>
            </a:r>
            <a:r>
              <a:rPr lang="en-GB" sz="1000">
                <a:latin typeface="Times New Roman"/>
                <a:ea typeface="Times New Roman"/>
                <a:cs typeface="Times New Roman"/>
                <a:sym typeface="Times New Roman"/>
              </a:rPr>
              <a:t>[1]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damages banks’ reputation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damage a person's credit score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○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make it hard to get loans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825" y="2334875"/>
            <a:ext cx="3552787" cy="229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18"/>
          <p:cNvSpPr txBox="1"/>
          <p:nvPr>
            <p:ph idx="1" type="body"/>
          </p:nvPr>
        </p:nvSpPr>
        <p:spPr>
          <a:xfrm>
            <a:off x="766325" y="1972550"/>
            <a:ext cx="41886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-P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erformance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in regards to the 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ack of Accent 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assessment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-Excessive preprossening 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-Sensitivity to noise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Balancing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between all models and their trade-offs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-Advanced Generation Techniques &amp; 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Generalization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to New Techniques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4" name="Google Shape;174;p18"/>
          <p:cNvPicPr preferRelativeResize="0"/>
          <p:nvPr/>
        </p:nvPicPr>
        <p:blipFill rotWithShape="1">
          <a:blip r:embed="rId3">
            <a:alphaModFix/>
          </a:blip>
          <a:srcRect b="0" l="42696" r="0" t="0"/>
          <a:stretch/>
        </p:blipFill>
        <p:spPr>
          <a:xfrm>
            <a:off x="5131825" y="1466000"/>
            <a:ext cx="37989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Related work 1 </a:t>
            </a: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[3]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164800" y="1438388"/>
            <a:ext cx="7567200" cy="15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Recent studies in the field ADF mostly focused on performance, </a:t>
            </a: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processing</a:t>
            </a: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 clear audios for it was mainly used for entertainment with limited real life uses, causing the field to develop </a:t>
            </a: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strong models with solid numbers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Also leading a lot of them to neglect and be highly affected by noise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In addition to not performing well over an imitated-based datasets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800" y="3125625"/>
            <a:ext cx="6655399" cy="186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982625"/>
            <a:ext cx="4362725" cy="107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Related work 2 </a:t>
            </a:r>
            <a:r>
              <a:rPr lang="en-GB" sz="955">
                <a:latin typeface="Times New Roman"/>
                <a:ea typeface="Times New Roman"/>
                <a:cs typeface="Times New Roman"/>
                <a:sym typeface="Times New Roman"/>
              </a:rPr>
              <a:t>[5]</a:t>
            </a:r>
            <a:endParaRPr sz="95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101875" y="1444800"/>
            <a:ext cx="4138200" cy="26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Times New Roman"/>
                <a:ea typeface="Times New Roman"/>
                <a:cs typeface="Times New Roman"/>
                <a:sym typeface="Times New Roman"/>
              </a:rPr>
              <a:t>1. The dataset has limitations: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latin typeface="Times New Roman"/>
                <a:ea typeface="Times New Roman"/>
                <a:cs typeface="Times New Roman"/>
                <a:sym typeface="Times New Roman"/>
              </a:rPr>
              <a:t>	* Biases from recording conditions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latin typeface="Times New Roman"/>
                <a:ea typeface="Times New Roman"/>
                <a:cs typeface="Times New Roman"/>
                <a:sym typeface="Times New Roman"/>
              </a:rPr>
              <a:t>	* Simplified attacks coverage 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latin typeface="Times New Roman"/>
                <a:ea typeface="Times New Roman"/>
                <a:cs typeface="Times New Roman"/>
                <a:sym typeface="Times New Roman"/>
              </a:rPr>
              <a:t>2. Evaluation metrics: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latin typeface="Times New Roman"/>
                <a:ea typeface="Times New Roman"/>
                <a:cs typeface="Times New Roman"/>
                <a:sym typeface="Times New Roman"/>
              </a:rPr>
              <a:t>	* EER may not fully reflect system performance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latin typeface="Times New Roman"/>
                <a:ea typeface="Times New Roman"/>
                <a:cs typeface="Times New Roman"/>
                <a:sym typeface="Times New Roman"/>
              </a:rPr>
              <a:t>	* Other metrics </a:t>
            </a:r>
            <a:r>
              <a:rPr lang="en-GB" sz="900">
                <a:latin typeface="Times New Roman"/>
                <a:ea typeface="Times New Roman"/>
                <a:cs typeface="Times New Roman"/>
                <a:sym typeface="Times New Roman"/>
              </a:rPr>
              <a:t>sensitivity</a:t>
            </a:r>
            <a:r>
              <a:rPr lang="en-GB" sz="900">
                <a:latin typeface="Times New Roman"/>
                <a:ea typeface="Times New Roman"/>
                <a:cs typeface="Times New Roman"/>
                <a:sym typeface="Times New Roman"/>
              </a:rPr>
              <a:t> to specific attack types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4240075" y="1444800"/>
            <a:ext cx="4410300" cy="18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System development:</a:t>
            </a:r>
            <a:endParaRPr sz="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* Model Complexity</a:t>
            </a:r>
            <a:endParaRPr sz="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 explainability remain an  issues</a:t>
            </a:r>
            <a:endParaRPr sz="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3">
            <a:alphaModFix/>
          </a:blip>
          <a:srcRect b="0" l="0" r="8307" t="0"/>
          <a:stretch/>
        </p:blipFill>
        <p:spPr>
          <a:xfrm>
            <a:off x="4240075" y="3235875"/>
            <a:ext cx="4579500" cy="162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1"/>
          <p:cNvSpPr txBox="1"/>
          <p:nvPr>
            <p:ph idx="1" type="body"/>
          </p:nvPr>
        </p:nvSpPr>
        <p:spPr>
          <a:xfrm>
            <a:off x="134225" y="1518625"/>
            <a:ext cx="88755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evelop a system that identifies attacks in the shortest period to prevent the fraud attacks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solving encountered issues such as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Accent Assessment and Excessive Preprocessing, Sensitivity to noise and performance trade-offs.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To propose an evaluation on how different Deep models performed for audio deepfake detection.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Maintain high accuracy to avoid clients’ identity conflicts.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